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1270" r:id="rId3"/>
    <p:sldId id="1271" r:id="rId4"/>
    <p:sldId id="1272" r:id="rId5"/>
    <p:sldId id="1269" r:id="rId6"/>
    <p:sldId id="1273" r:id="rId7"/>
    <p:sldId id="1274" r:id="rId8"/>
    <p:sldId id="1238" r:id="rId9"/>
    <p:sldId id="1249" r:id="rId10"/>
    <p:sldId id="1251" r:id="rId11"/>
    <p:sldId id="1252" r:id="rId12"/>
    <p:sldId id="1254" r:id="rId13"/>
    <p:sldId id="1256" r:id="rId14"/>
    <p:sldId id="1260" r:id="rId15"/>
    <p:sldId id="1261" r:id="rId16"/>
    <p:sldId id="1262"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F1DE"/>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655046" y="-27384"/>
            <a:ext cx="727280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高中语文 必修 下册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412776"/>
            <a:ext cx="11523345" cy="253915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第五单元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实用性阅读与交流</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2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dirty="0">
                <a:solidFill>
                  <a:schemeClr val="tx1"/>
                </a:solidFill>
                <a:latin typeface="+mn-lt"/>
                <a:ea typeface="微软雅黑" panose="020B0503020204020204" pitchFamily="34" charset="-122"/>
                <a:cs typeface="微软雅黑" panose="020B0503020204020204" pitchFamily="34" charset="-122"/>
              </a:rPr>
              <a:t>10</a:t>
            </a:r>
            <a:r>
              <a:rPr lang="zh-CN" altLang="en-US" sz="4800" dirty="0">
                <a:solidFill>
                  <a:schemeClr val="tx1"/>
                </a:solidFill>
                <a:latin typeface="+mn-lt"/>
                <a:ea typeface="微软雅黑" panose="020B0503020204020204" pitchFamily="34" charset="-122"/>
                <a:cs typeface="微软雅黑" panose="020B0503020204020204" pitchFamily="34" charset="-122"/>
              </a:rPr>
              <a:t>　在</a:t>
            </a:r>
            <a:r>
              <a:rPr lang="en-US" altLang="zh-CN" sz="4800" dirty="0">
                <a:solidFill>
                  <a:schemeClr val="tx1"/>
                </a:solidFill>
                <a:latin typeface="+mn-lt"/>
                <a:ea typeface="微软雅黑" panose="020B0503020204020204" pitchFamily="34" charset="-122"/>
                <a:cs typeface="微软雅黑" panose="020B0503020204020204" pitchFamily="34" charset="-122"/>
              </a:rPr>
              <a:t>《</a:t>
            </a:r>
            <a:r>
              <a:rPr lang="zh-CN" altLang="en-US" sz="4800" dirty="0">
                <a:solidFill>
                  <a:schemeClr val="tx1"/>
                </a:solidFill>
                <a:latin typeface="+mn-lt"/>
                <a:ea typeface="微软雅黑" panose="020B0503020204020204" pitchFamily="34" charset="-122"/>
                <a:cs typeface="微软雅黑" panose="020B0503020204020204" pitchFamily="34" charset="-122"/>
              </a:rPr>
              <a:t>人民报</a:t>
            </a:r>
            <a:r>
              <a:rPr lang="en-US" altLang="zh-CN" sz="4800" dirty="0">
                <a:solidFill>
                  <a:schemeClr val="tx1"/>
                </a:solidFill>
                <a:latin typeface="+mn-lt"/>
                <a:ea typeface="微软雅黑" panose="020B0503020204020204" pitchFamily="34" charset="-122"/>
                <a:cs typeface="微软雅黑" panose="020B0503020204020204" pitchFamily="34" charset="-122"/>
              </a:rPr>
              <a:t>》</a:t>
            </a:r>
            <a:r>
              <a:rPr lang="zh-CN" altLang="en-US" sz="4800" dirty="0">
                <a:solidFill>
                  <a:schemeClr val="tx1"/>
                </a:solidFill>
                <a:latin typeface="+mn-lt"/>
                <a:ea typeface="微软雅黑" panose="020B0503020204020204" pitchFamily="34" charset="-122"/>
                <a:cs typeface="微软雅黑" panose="020B0503020204020204" pitchFamily="34" charset="-122"/>
              </a:rPr>
              <a:t>创刊纪念会上的演说</a:t>
            </a:r>
            <a:endParaRPr lang="zh-CN" altLang="en-US" sz="4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62658"/>
            <a:ext cx="11485848" cy="5322163"/>
          </a:xfrm>
        </p:spPr>
        <p:txBody>
          <a:bodyPr/>
          <a:lstStyle/>
          <a:p>
            <a:pPr algn="ctr" hangingPunct="0">
              <a:lnSpc>
                <a:spcPct val="130000"/>
              </a:lnSpc>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归纳内容要点</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三要求</a:t>
            </a:r>
            <a:r>
              <a:rPr lang="en-US" altLang="zh-CN" b="1" dirty="0">
                <a:solidFill>
                  <a:srgbClr val="F58A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注意段落构成</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切分意义层次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起始部分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概括地提出内容或中心论点，确定全段论述的范围或中心思想，其作用在于</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介绍全段论述的内容或中心思想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展开部分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围绕起始部分的中心论点，提供事例论据或事理论据，采用一定的展开方法，对论据进行分析，对论点进行论证。其作用在于</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陈述或证明段落的中心思想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终结部分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从展开部分引出一个合乎逻辑的结果，或归纳出全段的中心或重申中心思想，与起始部分相呼应。其作用在于</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明确深化中心思想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87892" y="836712"/>
            <a:ext cx="2106914" cy="481581"/>
          </a:xfrm>
          <a:prstGeom prst="rect">
            <a:avLst/>
          </a:prstGeom>
        </p:spPr>
      </p:pic>
    </p:spTree>
    <p:extLst>
      <p:ext uri="{BB962C8B-B14F-4D97-AF65-F5344CB8AC3E}">
        <p14:creationId xmlns:p14="http://schemas.microsoft.com/office/powerpoint/2010/main" val="3798863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5893"/>
            <a:ext cx="11485848" cy="3900235"/>
          </a:xfrm>
        </p:spPr>
        <p:txBody>
          <a:bodyPr/>
          <a:lstStyle/>
          <a:p>
            <a:pPr indent="538480"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仔细寻求相同点</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从相同处入手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在一些文章和语段中，尤其是在涉及两个事物的时候，作者最喜欢用的方法就是</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围绕其共同点进行叙述（</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说明或阐释</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。遇到这样的语段，要注意从文段中寻找二者的相同点，往往一个相同点就是一个内容要点。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algn="dist" hangingPunct="0">
              <a:spcAft>
                <a:spcPts val="0"/>
              </a:spcAft>
            </a:pPr>
            <a:r>
              <a:rPr lang="en-US"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注意内容对比</a:t>
            </a:r>
            <a:r>
              <a:rPr lang="zh-CN" altLang="zh-CN" b="1" dirty="0">
                <a:solidFill>
                  <a:srgbClr val="B3002D"/>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从不同处入手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对比是一种文章中常用的修辞手法。如果遇到运用了对比手法的语段，要</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注意对比其内容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，并由此出发来寻求归纳内容要点的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破口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870901"/>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8480"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信息类阅读拓展提优</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P78</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06574" y="5013176"/>
            <a:ext cx="2282288" cy="376335"/>
          </a:xfrm>
          <a:prstGeom prst="rect">
            <a:avLst/>
          </a:prstGeom>
        </p:spPr>
      </p:pic>
    </p:spTree>
    <p:extLst>
      <p:ext uri="{BB962C8B-B14F-4D97-AF65-F5344CB8AC3E}">
        <p14:creationId xmlns:p14="http://schemas.microsoft.com/office/powerpoint/2010/main" val="2108181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2589"/>
            <a:ext cx="11485848" cy="4454233"/>
          </a:xfrm>
        </p:spPr>
        <p:txBody>
          <a:bodyPr/>
          <a:lstStyle/>
          <a:p>
            <a:pPr hangingPunct="0">
              <a:spcAft>
                <a:spcPts val="0"/>
              </a:spcAf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马克思的名言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）在科学上没有平坦的大道，只有不畏劳苦沿着陡峭山路攀登的人，才有希望达到光辉的顶点。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）谁要是经常亲自听到周围居民因贫困压在头上而发出的粗鲁的呼声，他就容易失去美学家那种善于用最优美最谦恭的方式来表述思想的技巧。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）应当看到，工人和资本家同样苦恼，工人是为他的生存而苦恼，资本家则是为他的死钱财的赢利而苦恼。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87125" y="836712"/>
            <a:ext cx="4016160" cy="607599"/>
          </a:xfrm>
          <a:prstGeom prst="rect">
            <a:avLst/>
          </a:prstGeom>
        </p:spPr>
      </p:pic>
      <p:pic>
        <p:nvPicPr>
          <p:cNvPr id="4" name="图片 3"/>
          <p:cNvPicPr>
            <a:picLocks noChangeAspect="1"/>
          </p:cNvPicPr>
          <p:nvPr/>
        </p:nvPicPr>
        <p:blipFill>
          <a:blip r:embed="rId3"/>
          <a:stretch>
            <a:fillRect/>
          </a:stretch>
        </p:blipFill>
        <p:spPr>
          <a:xfrm>
            <a:off x="406574" y="1606700"/>
            <a:ext cx="1812941" cy="382140"/>
          </a:xfrm>
          <a:prstGeom prst="rect">
            <a:avLst/>
          </a:prstGeom>
        </p:spPr>
      </p:pic>
    </p:spTree>
    <p:extLst>
      <p:ext uri="{BB962C8B-B14F-4D97-AF65-F5344CB8AC3E}">
        <p14:creationId xmlns:p14="http://schemas.microsoft.com/office/powerpoint/2010/main" val="9193948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algn="ctr" hangingPunct="0">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恩格斯的名言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）谁要是在这里猎取最后的、终极的真理，猎取真正的、根本不变的真理，那么他是不会有什么收获的。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）工人阶级的状况是当代一切社会运动的真正基础和出发点，因为它是我们目前社会一切灾难的最尖锐最露骨的表现。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）工人阶级处境悲惨的原因不应当到这些小的弊病中去寻找，而应当到资本主义制度本身中去寻找。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1283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8840"/>
            <a:ext cx="11485848" cy="2792239"/>
          </a:xfrm>
        </p:spPr>
        <p:txBody>
          <a:bodyPr/>
          <a:lstStyle/>
          <a:p>
            <a:pPr algn="ctr" hangingPunct="0">
              <a:spcAft>
                <a:spcPts val="0"/>
              </a:spcAft>
            </a:pPr>
            <a:r>
              <a:rPr lang="zh-CN" altLang="zh-CN" b="1" dirty="0">
                <a:solidFill>
                  <a:srgbClr val="F58A00"/>
                </a:solidFill>
                <a:latin typeface="Times New Roman" panose="02020603050405020304" pitchFamily="18" charset="0"/>
                <a:ea typeface="宋体" panose="02010600030101010101" pitchFamily="2" charset="-122"/>
                <a:cs typeface="Times New Roman" panose="02020603050405020304" pitchFamily="18" charset="0"/>
              </a:rPr>
              <a:t>马克思与恩格斯的革命友谊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马克思与恩格斯这两位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革命巨人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友谊，是世界上的任何友谊都无法相比的。马克思对恩格斯的才能十分敬佩，说自己总是踏着恩格斯的脚印走；而恩格斯总是认为马克思的才能要超过自己，在他们的共同事业中，马克思是第一提琴手，而他自己则是第二提琴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908720"/>
            <a:ext cx="2083195" cy="474061"/>
          </a:xfrm>
          <a:prstGeom prst="rect">
            <a:avLst/>
          </a:prstGeom>
        </p:spPr>
      </p:pic>
      <p:pic>
        <p:nvPicPr>
          <p:cNvPr id="4" name="图片 3"/>
          <p:cNvPicPr>
            <a:picLocks noChangeAspect="1"/>
          </p:cNvPicPr>
          <p:nvPr/>
        </p:nvPicPr>
        <p:blipFill>
          <a:blip r:embed="rId3"/>
          <a:stretch>
            <a:fillRect/>
          </a:stretch>
        </p:blipFill>
        <p:spPr>
          <a:xfrm>
            <a:off x="406574" y="1484784"/>
            <a:ext cx="1355413" cy="420645"/>
          </a:xfrm>
          <a:prstGeom prst="rect">
            <a:avLst/>
          </a:prstGeom>
        </p:spPr>
      </p:pic>
    </p:spTree>
    <p:extLst>
      <p:ext uri="{BB962C8B-B14F-4D97-AF65-F5344CB8AC3E}">
        <p14:creationId xmlns:p14="http://schemas.microsoft.com/office/powerpoint/2010/main" val="1256526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马克思和恩格斯是亲密无间的朋友，他们所有的一切，无论是金钱还是学问，都是不分彼此的。虽然他们分开了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年，但他们在思想上的共同生活并没有终止。他们每天都要通信，谈论政治和科学问题。有一段时间，马克思把阅读恩格斯的来信看作是最愉快的事情。他常常拿着信自言自语，好像正在和恩格斯交谈似的。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友谊</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知音</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相互扶持</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763135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马克思：从问题少年到伟大思想家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岁的马克思就读于波恩大学的法律专业，他的生活充满了躁动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与同学发生争执，甚至被关过禁闭。他迷恋于创作浪漫主义文学。在他的父亲眼里，他是一个典型的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问题少年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岁时，马克思转学到了柏林大学。思想家黑格尔在这里任教。自此，马克思从浪漫主义转向黑格尔哲学。多年以后，马克思回顾起青年往事时说：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我要公开承认我是黑格尔这位大思想家的学生。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励志</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蜕变</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榜样力量</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908720"/>
            <a:ext cx="1202406" cy="391026"/>
          </a:xfrm>
          <a:prstGeom prst="rect">
            <a:avLst/>
          </a:prstGeom>
        </p:spPr>
      </p:pic>
    </p:spTree>
    <p:extLst>
      <p:ext uri="{BB962C8B-B14F-4D97-AF65-F5344CB8AC3E}">
        <p14:creationId xmlns:p14="http://schemas.microsoft.com/office/powerpoint/2010/main" val="6560421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636387" y="1380554"/>
            <a:ext cx="10917637" cy="4096892"/>
          </a:xfrm>
          <a:prstGeom prst="rect">
            <a:avLst/>
          </a:prstGeom>
        </p:spPr>
      </p:pic>
    </p:spTree>
    <p:extLst>
      <p:ext uri="{BB962C8B-B14F-4D97-AF65-F5344CB8AC3E}">
        <p14:creationId xmlns:p14="http://schemas.microsoft.com/office/powerpoint/2010/main" val="1174711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078110" y="1124744"/>
            <a:ext cx="10034193" cy="3667893"/>
          </a:xfrm>
          <a:prstGeom prst="rect">
            <a:avLst/>
          </a:prstGeom>
        </p:spPr>
      </p:pic>
      <p:pic>
        <p:nvPicPr>
          <p:cNvPr id="3" name="图片 2"/>
          <p:cNvPicPr>
            <a:picLocks noChangeAspect="1"/>
          </p:cNvPicPr>
          <p:nvPr/>
        </p:nvPicPr>
        <p:blipFill>
          <a:blip r:embed="rId3"/>
          <a:stretch>
            <a:fillRect/>
          </a:stretch>
        </p:blipFill>
        <p:spPr>
          <a:xfrm>
            <a:off x="622598" y="3856533"/>
            <a:ext cx="1872208" cy="1872208"/>
          </a:xfrm>
          <a:prstGeom prst="rect">
            <a:avLst/>
          </a:prstGeom>
        </p:spPr>
      </p:pic>
    </p:spTree>
    <p:extLst>
      <p:ext uri="{BB962C8B-B14F-4D97-AF65-F5344CB8AC3E}">
        <p14:creationId xmlns:p14="http://schemas.microsoft.com/office/powerpoint/2010/main" val="178371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94606" y="1511766"/>
            <a:ext cx="10389670" cy="4653538"/>
          </a:xfrm>
          <a:prstGeom prst="rect">
            <a:avLst/>
          </a:prstGeom>
        </p:spPr>
      </p:pic>
      <p:pic>
        <p:nvPicPr>
          <p:cNvPr id="3" name="图片 2"/>
          <p:cNvPicPr>
            <a:picLocks noChangeAspect="1"/>
          </p:cNvPicPr>
          <p:nvPr/>
        </p:nvPicPr>
        <p:blipFill>
          <a:blip r:embed="rId3"/>
          <a:stretch>
            <a:fillRect/>
          </a:stretch>
        </p:blipFill>
        <p:spPr>
          <a:xfrm>
            <a:off x="7607374" y="4968150"/>
            <a:ext cx="3384376" cy="1197154"/>
          </a:xfrm>
          <a:prstGeom prst="rect">
            <a:avLst/>
          </a:prstGeom>
        </p:spPr>
      </p:pic>
      <p:pic>
        <p:nvPicPr>
          <p:cNvPr id="5" name="图片 4"/>
          <p:cNvPicPr>
            <a:picLocks noChangeAspect="1"/>
          </p:cNvPicPr>
          <p:nvPr/>
        </p:nvPicPr>
        <p:blipFill>
          <a:blip r:embed="rId4"/>
          <a:stretch>
            <a:fillRect/>
          </a:stretch>
        </p:blipFill>
        <p:spPr>
          <a:xfrm>
            <a:off x="414858" y="1340768"/>
            <a:ext cx="2584004" cy="792088"/>
          </a:xfrm>
          <a:prstGeom prst="rect">
            <a:avLst/>
          </a:prstGeom>
        </p:spPr>
      </p:pic>
      <p:pic>
        <p:nvPicPr>
          <p:cNvPr id="4" name="图片 3"/>
          <p:cNvPicPr>
            <a:picLocks noChangeAspect="1"/>
          </p:cNvPicPr>
          <p:nvPr/>
        </p:nvPicPr>
        <p:blipFill>
          <a:blip r:embed="rId5"/>
          <a:stretch>
            <a:fillRect/>
          </a:stretch>
        </p:blipFill>
        <p:spPr>
          <a:xfrm>
            <a:off x="838622" y="872300"/>
            <a:ext cx="1602282" cy="1602282"/>
          </a:xfrm>
          <a:prstGeom prst="rect">
            <a:avLst/>
          </a:prstGeom>
        </p:spPr>
      </p:pic>
    </p:spTree>
    <p:extLst>
      <p:ext uri="{BB962C8B-B14F-4D97-AF65-F5344CB8AC3E}">
        <p14:creationId xmlns:p14="http://schemas.microsoft.com/office/powerpoint/2010/main" val="20896071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06574" y="5390100"/>
            <a:ext cx="1368152" cy="432048"/>
          </a:xfrm>
          <a:prstGeom prst="rect">
            <a:avLst/>
          </a:prstGeom>
        </p:spPr>
      </p:pic>
      <p:pic>
        <p:nvPicPr>
          <p:cNvPr id="7" name="图片 6"/>
          <p:cNvPicPr>
            <a:picLocks noChangeAspect="1"/>
          </p:cNvPicPr>
          <p:nvPr/>
        </p:nvPicPr>
        <p:blipFill>
          <a:blip r:embed="rId2"/>
          <a:stretch>
            <a:fillRect/>
          </a:stretch>
        </p:blipFill>
        <p:spPr>
          <a:xfrm>
            <a:off x="406574" y="4441903"/>
            <a:ext cx="1008112" cy="432048"/>
          </a:xfrm>
          <a:prstGeom prst="rect">
            <a:avLst/>
          </a:prstGeom>
        </p:spPr>
      </p:pic>
      <p:pic>
        <p:nvPicPr>
          <p:cNvPr id="6" name="图片 5"/>
          <p:cNvPicPr>
            <a:picLocks noChangeAspect="1"/>
          </p:cNvPicPr>
          <p:nvPr/>
        </p:nvPicPr>
        <p:blipFill>
          <a:blip r:embed="rId2"/>
          <a:stretch>
            <a:fillRect/>
          </a:stretch>
        </p:blipFill>
        <p:spPr>
          <a:xfrm>
            <a:off x="406574" y="3953766"/>
            <a:ext cx="1008112" cy="432048"/>
          </a:xfrm>
          <a:prstGeom prst="rect">
            <a:avLst/>
          </a:prstGeom>
        </p:spPr>
      </p:pic>
      <p:sp>
        <p:nvSpPr>
          <p:cNvPr id="2" name="内容占位符 1"/>
          <p:cNvSpPr>
            <a:spLocks noGrp="1"/>
          </p:cNvSpPr>
          <p:nvPr>
            <p:ph idx="1"/>
          </p:nvPr>
        </p:nvSpPr>
        <p:spPr>
          <a:xfrm>
            <a:off x="360854" y="1988840"/>
            <a:ext cx="11485848" cy="4361900"/>
          </a:xfrm>
        </p:spPr>
        <p:txBody>
          <a:bodyPr/>
          <a:lstStyle/>
          <a:p>
            <a:pPr algn="ctr" hangingPunct="0">
              <a:lnSpc>
                <a:spcPct val="130000"/>
              </a:lnSpc>
              <a:spcAft>
                <a:spcPts val="0"/>
              </a:spcAft>
            </a:pP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3AB54A"/>
                </a:solidFill>
                <a:latin typeface="Times New Roman" panose="02020603050405020304" pitchFamily="18" charset="0"/>
                <a:ea typeface="方正清刻本悦宋简体"/>
                <a:cs typeface="Times New Roman" panose="02020603050405020304" pitchFamily="18" charset="0"/>
              </a:rPr>
              <a:t>微不足道</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方正清刻本悦宋简体"/>
                <a:cs typeface="Times New Roman" panose="02020603050405020304" pitchFamily="18" charset="0"/>
              </a:rPr>
              <a:t>不足挂齿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微不足道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：非常渺小，不值得一提。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不足挂齿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：不值得一提。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不值得一提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的意思，都可表示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微不足道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强调事情的价值、意义小，常用于书面语，比较客观。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不足挂齿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强调事情不重要，常用于口语，主观色彩浓厚。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在大自然的面前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人类的力量显得</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微不足道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同样一件事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在某些人眼里</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不足挂齿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而在另一些人看来却是天大的事。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3544647" y="764704"/>
            <a:ext cx="5101118" cy="595427"/>
          </a:xfrm>
          <a:prstGeom prst="rect">
            <a:avLst/>
          </a:prstGeom>
        </p:spPr>
      </p:pic>
      <p:pic>
        <p:nvPicPr>
          <p:cNvPr id="5" name="21XBS1.eps" descr="id:2147491470;FounderCES"/>
          <p:cNvPicPr/>
          <p:nvPr/>
        </p:nvPicPr>
        <p:blipFill>
          <a:blip r:embed="rId4"/>
          <a:stretch>
            <a:fillRect/>
          </a:stretch>
        </p:blipFill>
        <p:spPr>
          <a:xfrm>
            <a:off x="406574" y="1579995"/>
            <a:ext cx="1656184" cy="327349"/>
          </a:xfrm>
          <a:prstGeom prst="rect">
            <a:avLst/>
          </a:prstGeom>
        </p:spPr>
      </p:pic>
    </p:spTree>
    <p:extLst>
      <p:ext uri="{BB962C8B-B14F-4D97-AF65-F5344CB8AC3E}">
        <p14:creationId xmlns:p14="http://schemas.microsoft.com/office/powerpoint/2010/main" val="810587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06574" y="4881093"/>
            <a:ext cx="1368152" cy="432048"/>
          </a:xfrm>
          <a:prstGeom prst="rect">
            <a:avLst/>
          </a:prstGeom>
        </p:spPr>
      </p:pic>
      <p:pic>
        <p:nvPicPr>
          <p:cNvPr id="4" name="图片 3"/>
          <p:cNvPicPr>
            <a:picLocks noChangeAspect="1"/>
          </p:cNvPicPr>
          <p:nvPr/>
        </p:nvPicPr>
        <p:blipFill>
          <a:blip r:embed="rId2"/>
          <a:stretch>
            <a:fillRect/>
          </a:stretch>
        </p:blipFill>
        <p:spPr>
          <a:xfrm>
            <a:off x="406574" y="3229141"/>
            <a:ext cx="1008112" cy="432048"/>
          </a:xfrm>
          <a:prstGeom prst="rect">
            <a:avLst/>
          </a:prstGeom>
        </p:spPr>
      </p:pic>
      <p:pic>
        <p:nvPicPr>
          <p:cNvPr id="3" name="图片 2"/>
          <p:cNvPicPr>
            <a:picLocks noChangeAspect="1"/>
          </p:cNvPicPr>
          <p:nvPr/>
        </p:nvPicPr>
        <p:blipFill>
          <a:blip r:embed="rId2"/>
          <a:stretch>
            <a:fillRect/>
          </a:stretch>
        </p:blipFill>
        <p:spPr>
          <a:xfrm>
            <a:off x="406574" y="2708920"/>
            <a:ext cx="1008112" cy="432048"/>
          </a:xfrm>
          <a:prstGeom prst="rect">
            <a:avLst/>
          </a:prstGeom>
        </p:spPr>
      </p:pic>
      <p:sp>
        <p:nvSpPr>
          <p:cNvPr id="2" name="内容占位符 1"/>
          <p:cNvSpPr>
            <a:spLocks noGrp="1"/>
          </p:cNvSpPr>
          <p:nvPr>
            <p:ph idx="1"/>
          </p:nvPr>
        </p:nvSpPr>
        <p:spPr>
          <a:xfrm>
            <a:off x="360854" y="941050"/>
            <a:ext cx="11485848" cy="5008230"/>
          </a:xfrm>
        </p:spPr>
        <p:txBody>
          <a:bodyPr/>
          <a:lstStyle/>
          <a:p>
            <a:pPr algn="ctr" hangingPunct="0">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3AB54A"/>
                </a:solidFill>
                <a:latin typeface="Times New Roman" panose="02020603050405020304" pitchFamily="18" charset="0"/>
                <a:ea typeface="方正清刻本悦宋简体"/>
                <a:cs typeface="Times New Roman" panose="02020603050405020304" pitchFamily="18" charset="0"/>
              </a:rPr>
              <a:t>不可思议</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方正清刻本悦宋简体"/>
                <a:cs typeface="Times New Roman" panose="02020603050405020304" pitchFamily="18" charset="0"/>
              </a:rPr>
              <a:t>匪夷所思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不可思议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：不可想象，不能理解（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原来是佛教用语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含有神秘奥妙的意思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匪夷所思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：事物怪异或人的言行离奇，不是一般人按照常理所能想象的。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不可想象，不能理解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不可思议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侧重于对事物、情况、言行等难以想象、不能理解，口语色彩浓厚，较鲜明通俗。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匪夷所思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侧重于思想言谈、技艺、事情等超出常情，不是一般人所能想象得到的，色彩较典雅，多用于书面语。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这种鸟会用韧性很强的嫩草编织巢穴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真是</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不可思议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匪夷所思</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这厚厚的冰层下面分布着许多熔岩流和热湖。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677363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3429000"/>
            <a:ext cx="1368152" cy="432048"/>
          </a:xfrm>
          <a:prstGeom prst="rect">
            <a:avLst/>
          </a:prstGeom>
        </p:spPr>
      </p:pic>
      <p:sp>
        <p:nvSpPr>
          <p:cNvPr id="2" name="内容占位符 1"/>
          <p:cNvSpPr>
            <a:spLocks noGrp="1"/>
          </p:cNvSpPr>
          <p:nvPr>
            <p:ph idx="1"/>
          </p:nvPr>
        </p:nvSpPr>
        <p:spPr>
          <a:xfrm>
            <a:off x="360854" y="1628800"/>
            <a:ext cx="11485848" cy="2792239"/>
          </a:xfrm>
        </p:spPr>
        <p:txBody>
          <a:bodyPr/>
          <a:lstStyle/>
          <a:p>
            <a:pPr hangingPunct="0">
              <a:spcAft>
                <a:spcPts val="0"/>
              </a:spcAft>
            </a:pP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浅尝辄止</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略微尝试一下就停下来，指对知识、问题等不做深入研究。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惊慌失措</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害怕紧张，以至不知所措、失去常态。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他学任何才艺都是</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浅尝辄止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想成为专家根本是遥不可及的事。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面对突袭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敌人</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惊慌失措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迅速瓦解。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5561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3416320"/>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演　讲　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演讲稿又叫演讲词，是在大会上或其他公开场合发表个人的观点、见解和主张的文稿。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演讲稿像议论文一样</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论点鲜明、逻辑性强、富有特点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，但它又不是一般的议论文。它是一种</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带有宣传性和鼓动性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的应用文体，经常使用各种修辞手法和艺术手法，具有较强的感染力。演讲未必都使用演讲稿，不少著名的演讲都是即兴之作，经过别人记录流传开来的。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相关链接.eps" descr="id:2147489754;FounderCES"/>
          <p:cNvPicPr/>
          <p:nvPr/>
        </p:nvPicPr>
        <p:blipFill>
          <a:blip r:embed="rId2"/>
          <a:stretch>
            <a:fillRect/>
          </a:stretch>
        </p:blipFill>
        <p:spPr>
          <a:xfrm>
            <a:off x="406574" y="908720"/>
            <a:ext cx="1967193" cy="379472"/>
          </a:xfrm>
          <a:prstGeom prst="rect">
            <a:avLst/>
          </a:prstGeom>
        </p:spPr>
      </p:pic>
      <p:grpSp>
        <p:nvGrpSpPr>
          <p:cNvPr id="8" name="组合 7"/>
          <p:cNvGrpSpPr/>
          <p:nvPr/>
        </p:nvGrpSpPr>
        <p:grpSpPr>
          <a:xfrm>
            <a:off x="406574" y="1412776"/>
            <a:ext cx="1459865" cy="461665"/>
            <a:chOff x="5365274" y="3198168"/>
            <a:chExt cx="1459865" cy="461665"/>
          </a:xfrm>
        </p:grpSpPr>
        <p:pic>
          <p:nvPicPr>
            <p:cNvPr id="5" name="BS23A.eps" descr="id:2147489761;FounderCES"/>
            <p:cNvPicPr/>
            <p:nvPr/>
          </p:nvPicPr>
          <p:blipFill>
            <a:blip r:embed="rId3"/>
            <a:stretch>
              <a:fillRect/>
            </a:stretch>
          </p:blipFill>
          <p:spPr>
            <a:xfrm>
              <a:off x="5365274" y="3213100"/>
              <a:ext cx="1459865" cy="431800"/>
            </a:xfrm>
            <a:prstGeom prst="rect">
              <a:avLst/>
            </a:prstGeom>
          </p:spPr>
        </p:pic>
        <p:sp>
          <p:nvSpPr>
            <p:cNvPr id="7" name="矩形 6"/>
            <p:cNvSpPr/>
            <p:nvPr/>
          </p:nvSpPr>
          <p:spPr>
            <a:xfrm>
              <a:off x="5383320" y="3198168"/>
              <a:ext cx="1422184" cy="461665"/>
            </a:xfrm>
            <a:prstGeom prst="rect">
              <a:avLst/>
            </a:prstGeom>
          </p:spPr>
          <p:txBody>
            <a:bodyPr wrap="none">
              <a:spAutoFit/>
            </a:bodyPr>
            <a:lstStyle/>
            <a:p>
              <a:r>
                <a:rPr lang="zh-CN" altLang="en-US" sz="2400" dirty="0" smtClean="0">
                  <a:solidFill>
                    <a:srgbClr val="000000"/>
                  </a:solidFill>
                  <a:ea typeface="黑体" panose="02010609060101010101" pitchFamily="49" charset="-122"/>
                  <a:cs typeface="Times New Roman" panose="02020603050405020304" pitchFamily="18" charset="0"/>
                </a:rPr>
                <a:t>文学常识</a:t>
              </a:r>
              <a:endParaRPr lang="zh-CN" altLang="en-US" dirty="0"/>
            </a:p>
          </p:txBody>
        </p:sp>
      </p:gr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495585"/>
          </a:xfrm>
        </p:spPr>
        <p:txBody>
          <a:bodyPr/>
          <a:lstStyle/>
          <a:p>
            <a:pPr algn="ctr" hangingPunct="0">
              <a:spcAft>
                <a:spcPts val="0"/>
              </a:spcAft>
            </a:pPr>
            <a:r>
              <a:rPr lang="zh-CN" altLang="zh-CN" sz="2000" b="1" dirty="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信息类文本阅读之归纳文章内容</a:t>
            </a:r>
            <a:r>
              <a:rPr lang="zh-CN" altLang="zh-CN" sz="2000" b="1" dirty="0" smtClean="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要点</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33844" y="764704"/>
            <a:ext cx="6122725" cy="801228"/>
          </a:xfrm>
          <a:prstGeom prst="rect">
            <a:avLst/>
          </a:prstGeom>
        </p:spPr>
      </p:pic>
      <p:pic>
        <p:nvPicPr>
          <p:cNvPr id="4" name="图片 3"/>
          <p:cNvPicPr>
            <a:picLocks noChangeAspect="1"/>
          </p:cNvPicPr>
          <p:nvPr/>
        </p:nvPicPr>
        <p:blipFill>
          <a:blip r:embed="rId3"/>
          <a:stretch>
            <a:fillRect/>
          </a:stretch>
        </p:blipFill>
        <p:spPr>
          <a:xfrm>
            <a:off x="406574" y="2132856"/>
            <a:ext cx="1924164" cy="409718"/>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576450487"/>
              </p:ext>
            </p:extLst>
          </p:nvPr>
        </p:nvGraphicFramePr>
        <p:xfrm>
          <a:off x="360855" y="2693205"/>
          <a:ext cx="11468704" cy="3400091"/>
        </p:xfrm>
        <a:graphic>
          <a:graphicData uri="http://schemas.openxmlformats.org/drawingml/2006/table">
            <a:tbl>
              <a:tblPr firstRow="1" firstCol="1" bandRow="1"/>
              <a:tblGrid>
                <a:gridCol w="1220271">
                  <a:extLst>
                    <a:ext uri="{9D8B030D-6E8A-4147-A177-3AD203B41FA5}">
                      <a16:colId xmlns:a16="http://schemas.microsoft.com/office/drawing/2014/main" val="443619396"/>
                    </a:ext>
                  </a:extLst>
                </a:gridCol>
                <a:gridCol w="10248433">
                  <a:extLst>
                    <a:ext uri="{9D8B030D-6E8A-4147-A177-3AD203B41FA5}">
                      <a16:colId xmlns:a16="http://schemas.microsoft.com/office/drawing/2014/main" val="244096959"/>
                    </a:ext>
                  </a:extLst>
                </a:gridCol>
              </a:tblGrid>
              <a:tr h="643994">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学科素养</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方正清刻本悦宋简体"/>
                          <a:cs typeface="Times New Roman" panose="02020603050405020304" pitchFamily="18" charset="0"/>
                        </a:rPr>
                        <a:t>思维发展与提升</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950392533"/>
                  </a:ext>
                </a:extLst>
              </a:tr>
              <a:tr h="1609985">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高考解读</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概括内容要点是指在通读全文的基础上，从不同的角度对信息要点加以概括。这里主要涉及作用、影响、模式、特点、措施、原因等方面。这类题实质是筛选并整合信息。筛选是对文中相关信息搜寻归拢；整合是从相关信息中提炼出共同特点、普遍意义以及带给人的共性认识、启示等。</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230753231"/>
                  </a:ext>
                </a:extLst>
              </a:tr>
              <a:tr h="965991">
                <a:tc>
                  <a:txBody>
                    <a:bodyPr/>
                    <a:lstStyle/>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常见</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000" b="1" dirty="0">
                          <a:solidFill>
                            <a:srgbClr val="000000"/>
                          </a:solidFill>
                          <a:effectLst/>
                          <a:latin typeface="Times New Roman" panose="02020603050405020304" pitchFamily="18" charset="0"/>
                          <a:ea typeface="思源黑体 CN Light"/>
                          <a:cs typeface="Times New Roman" panose="02020603050405020304" pitchFamily="18" charset="0"/>
                        </a:rPr>
                        <a:t>设问方式</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体现在哪些方面？请联系全文，简要概述。</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为什么说</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？请结合材料简要分析。</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结合材料，概述作者是从哪几方面来写</a:t>
                      </a:r>
                      <a:r>
                        <a:rPr lang="en-US" sz="20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a:t>
                      </a:r>
                      <a:endParaRPr 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234899086"/>
                  </a:ext>
                </a:extLst>
              </a:tr>
            </a:tbl>
          </a:graphicData>
        </a:graphic>
      </p:graphicFrame>
    </p:spTree>
    <p:extLst>
      <p:ext uri="{BB962C8B-B14F-4D97-AF65-F5344CB8AC3E}">
        <p14:creationId xmlns:p14="http://schemas.microsoft.com/office/powerpoint/2010/main" val="114661813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595</TotalTime>
  <Words>1165</Words>
  <Application>Microsoft Office PowerPoint</Application>
  <PresentationFormat>自定义</PresentationFormat>
  <Paragraphs>65</Paragraphs>
  <Slides>16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方正清刻本悦宋简体</vt:lpstr>
      <vt:lpstr>黑体</vt:lpstr>
      <vt:lpstr>楷体</vt:lpstr>
      <vt:lpstr>思源黑体 CN Light</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584</cp:revision>
  <dcterms:created xsi:type="dcterms:W3CDTF">2020-11-06T05:24:00Z</dcterms:created>
  <dcterms:modified xsi:type="dcterms:W3CDTF">2025-10-30T11:35:24Z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